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74" r:id="rId3"/>
    <p:sldId id="287" r:id="rId4"/>
    <p:sldId id="288" r:id="rId5"/>
    <p:sldId id="289" r:id="rId6"/>
    <p:sldId id="291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715BA-D510-41A3-91F9-5124C13BFAA6}" type="datetimeFigureOut">
              <a:rPr lang="en-US" smtClean="0"/>
              <a:t>13-Oct-22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BD076-086E-4460-B4F6-7081EA4FF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9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ADVANCED JAVA PROGRAMMING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COURSE CODE:</a:t>
            </a:r>
            <a:r>
              <a:rPr lang="en-US" b="1" dirty="0" smtClean="0">
                <a:solidFill>
                  <a:srgbClr val="002060"/>
                </a:solidFill>
              </a:rPr>
              <a:t>16UCA502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 TITLE: </a:t>
            </a:r>
            <a:r>
              <a:rPr lang="en-US" b="1" dirty="0">
                <a:solidFill>
                  <a:schemeClr val="tx1"/>
                </a:solidFill>
              </a:rPr>
              <a:t> forward() method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YEAR: </a:t>
            </a:r>
            <a:r>
              <a:rPr lang="en-US" b="1" dirty="0">
                <a:solidFill>
                  <a:srgbClr val="002060"/>
                </a:solidFill>
              </a:rPr>
              <a:t>V</a:t>
            </a:r>
            <a:r>
              <a:rPr lang="en-US" b="1" dirty="0" smtClean="0">
                <a:solidFill>
                  <a:srgbClr val="002060"/>
                </a:solidFill>
              </a:rPr>
              <a:t>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1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308264" y="228600"/>
            <a:ext cx="8763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4000" b="1" dirty="0"/>
              <a:t>forward() method</a:t>
            </a:r>
          </a:p>
          <a:p>
            <a:pPr algn="just" fontAlgn="base">
              <a:lnSpc>
                <a:spcPct val="150000"/>
              </a:lnSpc>
            </a:pPr>
            <a:r>
              <a:rPr lang="en-US" sz="3600" dirty="0"/>
              <a:t>This method forwards a </a:t>
            </a:r>
            <a:r>
              <a:rPr lang="en-US" sz="3600" dirty="0">
                <a:solidFill>
                  <a:srgbClr val="FF0000"/>
                </a:solidFill>
              </a:rPr>
              <a:t>request from a servlet to another servlet </a:t>
            </a:r>
            <a:r>
              <a:rPr lang="en-US" sz="3600" dirty="0"/>
              <a:t>on the same server. It allows one servlet to do the </a:t>
            </a:r>
            <a:r>
              <a:rPr lang="en-US" sz="3600" dirty="0">
                <a:solidFill>
                  <a:srgbClr val="FF0000"/>
                </a:solidFill>
              </a:rPr>
              <a:t>initial processing of a request</a:t>
            </a:r>
            <a:r>
              <a:rPr lang="en-US" sz="3600" dirty="0"/>
              <a:t>, obtains the </a:t>
            </a:r>
            <a:r>
              <a:rPr lang="en-US" sz="3600" dirty="0" err="1"/>
              <a:t>RequestDispatcher</a:t>
            </a:r>
            <a:r>
              <a:rPr lang="en-US" sz="3600" dirty="0"/>
              <a:t> object, and forwards the </a:t>
            </a:r>
            <a:r>
              <a:rPr lang="en-US" sz="3600" dirty="0">
                <a:solidFill>
                  <a:srgbClr val="FF0000"/>
                </a:solidFill>
              </a:rPr>
              <a:t>request to another servlet </a:t>
            </a:r>
            <a:r>
              <a:rPr lang="en-US" sz="3600" dirty="0"/>
              <a:t>to generate the response</a:t>
            </a:r>
          </a:p>
        </p:txBody>
      </p:sp>
    </p:spTree>
    <p:extLst>
      <p:ext uri="{BB962C8B-B14F-4D97-AF65-F5344CB8AC3E}">
        <p14:creationId xmlns:p14="http://schemas.microsoft.com/office/powerpoint/2010/main" val="144706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308264" y="228600"/>
            <a:ext cx="8763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4000" b="1" dirty="0"/>
              <a:t>forward() </a:t>
            </a:r>
            <a:r>
              <a:rPr lang="en-US" sz="4000" b="1" dirty="0" smtClean="0"/>
              <a:t>method </a:t>
            </a:r>
          </a:p>
          <a:p>
            <a:pPr algn="just" fontAlgn="base"/>
            <a:r>
              <a:rPr lang="en-US" sz="4000" b="1" dirty="0"/>
              <a:t>Syntax of forward</a:t>
            </a:r>
            <a:r>
              <a:rPr lang="en-US" sz="4000" b="1" dirty="0" smtClean="0"/>
              <a:t>():</a:t>
            </a:r>
          </a:p>
          <a:p>
            <a:pPr fontAlgn="base"/>
            <a:r>
              <a:rPr lang="en-US" sz="4000" dirty="0" smtClean="0"/>
              <a:t>// </a:t>
            </a:r>
            <a:r>
              <a:rPr lang="en-US" sz="4000" dirty="0"/>
              <a:t>r - </a:t>
            </a:r>
            <a:r>
              <a:rPr lang="en-US" sz="4000" dirty="0" err="1"/>
              <a:t>requestDispatcher</a:t>
            </a:r>
            <a:r>
              <a:rPr lang="en-US" sz="4000" dirty="0"/>
              <a:t> object </a:t>
            </a:r>
          </a:p>
          <a:p>
            <a:pPr fontAlgn="base"/>
            <a:r>
              <a:rPr lang="en-US" sz="4000" dirty="0" err="1"/>
              <a:t>r.forward</a:t>
            </a:r>
            <a:r>
              <a:rPr lang="en-US" sz="4000" dirty="0"/>
              <a:t>(</a:t>
            </a:r>
            <a:r>
              <a:rPr lang="en-US" sz="4000" dirty="0" err="1"/>
              <a:t>req</a:t>
            </a:r>
            <a:r>
              <a:rPr lang="en-US" sz="4000" dirty="0"/>
              <a:t>, </a:t>
            </a:r>
            <a:r>
              <a:rPr lang="en-US" sz="4000" dirty="0" err="1"/>
              <a:t>resp</a:t>
            </a:r>
            <a:r>
              <a:rPr lang="en-US" sz="4000" dirty="0" smtClean="0"/>
              <a:t>);</a:t>
            </a:r>
          </a:p>
          <a:p>
            <a:pPr algn="just" fontAlgn="base"/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795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308264" y="228600"/>
            <a:ext cx="8763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4000" b="1" dirty="0"/>
              <a:t>forward() method</a:t>
            </a:r>
          </a:p>
          <a:p>
            <a:pPr algn="just" fontAlgn="base">
              <a:lnSpc>
                <a:spcPct val="150000"/>
              </a:lnSpc>
            </a:pPr>
            <a:r>
              <a:rPr lang="en-US" sz="3600" dirty="0"/>
              <a:t>When we are forwarding the </a:t>
            </a:r>
            <a:r>
              <a:rPr lang="en-US" sz="3600" dirty="0">
                <a:solidFill>
                  <a:srgbClr val="FF0000"/>
                </a:solidFill>
              </a:rPr>
              <a:t>client request using the forward() method</a:t>
            </a:r>
            <a:r>
              <a:rPr lang="en-US" sz="3600" dirty="0"/>
              <a:t>, the </a:t>
            </a:r>
            <a:r>
              <a:rPr lang="en-US" sz="3600" dirty="0">
                <a:solidFill>
                  <a:srgbClr val="FF0000"/>
                </a:solidFill>
              </a:rPr>
              <a:t>client/browser doesn’t even</a:t>
            </a:r>
            <a:r>
              <a:rPr lang="en-US" sz="3600" dirty="0"/>
              <a:t> know that the </a:t>
            </a:r>
            <a:r>
              <a:rPr lang="en-US" sz="3600" dirty="0">
                <a:solidFill>
                  <a:srgbClr val="FF0000"/>
                </a:solidFill>
              </a:rPr>
              <a:t>request is forwarding </a:t>
            </a:r>
            <a:r>
              <a:rPr lang="en-US" sz="3600" dirty="0"/>
              <a:t>to another servlet </a:t>
            </a:r>
            <a:r>
              <a:rPr lang="en-US" sz="3600" dirty="0">
                <a:solidFill>
                  <a:srgbClr val="FF0000"/>
                </a:solidFill>
              </a:rPr>
              <a:t>file or JSP </a:t>
            </a:r>
            <a:r>
              <a:rPr lang="en-US" sz="3600" dirty="0"/>
              <a:t>file or from which file response will be generating. There will be no change in the </a:t>
            </a:r>
            <a:r>
              <a:rPr lang="en-US" sz="3600" dirty="0">
                <a:solidFill>
                  <a:srgbClr val="FF0000"/>
                </a:solidFill>
              </a:rPr>
              <a:t>URL in the browser.</a:t>
            </a:r>
          </a:p>
        </p:txBody>
      </p:sp>
    </p:spTree>
    <p:extLst>
      <p:ext uri="{BB962C8B-B14F-4D97-AF65-F5344CB8AC3E}">
        <p14:creationId xmlns:p14="http://schemas.microsoft.com/office/powerpoint/2010/main" val="382530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308264" y="228600"/>
            <a:ext cx="8763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4000" b="1" dirty="0" smtClean="0"/>
              <a:t>forward() method Using </a:t>
            </a:r>
            <a:r>
              <a:rPr lang="en-US" sz="4000" b="1" dirty="0"/>
              <a:t>forward() method</a:t>
            </a:r>
          </a:p>
          <a:p>
            <a:pPr fontAlgn="base"/>
            <a:r>
              <a:rPr lang="en-US" sz="4000" b="1" dirty="0"/>
              <a:t>Steps:</a:t>
            </a:r>
            <a:endParaRPr lang="en-US" sz="4000" dirty="0"/>
          </a:p>
          <a:p>
            <a:pPr algn="just" fontAlgn="base"/>
            <a:r>
              <a:rPr lang="en-US" sz="4000" dirty="0">
                <a:solidFill>
                  <a:srgbClr val="FF0000"/>
                </a:solidFill>
              </a:rPr>
              <a:t>Create a simple HTML </a:t>
            </a:r>
            <a:r>
              <a:rPr lang="en-US" sz="4000" dirty="0"/>
              <a:t>page to take the </a:t>
            </a:r>
            <a:r>
              <a:rPr lang="en-US" sz="4000" dirty="0">
                <a:solidFill>
                  <a:srgbClr val="FF0000"/>
                </a:solidFill>
              </a:rPr>
              <a:t>values from the </a:t>
            </a:r>
            <a:r>
              <a:rPr lang="en-US" sz="4000" dirty="0" smtClean="0">
                <a:solidFill>
                  <a:srgbClr val="FF0000"/>
                </a:solidFill>
              </a:rPr>
              <a:t>browser</a:t>
            </a:r>
            <a:r>
              <a:rPr lang="en-US" sz="4000" dirty="0" smtClean="0"/>
              <a:t>. Create </a:t>
            </a:r>
            <a:r>
              <a:rPr lang="en-US" sz="4000" dirty="0"/>
              <a:t>the </a:t>
            </a:r>
            <a:r>
              <a:rPr lang="en-US" sz="4000" dirty="0">
                <a:solidFill>
                  <a:srgbClr val="FF0000"/>
                </a:solidFill>
              </a:rPr>
              <a:t>first servlet to get the request and perform</a:t>
            </a:r>
            <a:r>
              <a:rPr lang="en-US" sz="4000" dirty="0"/>
              <a:t> an addition operation.</a:t>
            </a:r>
          </a:p>
          <a:p>
            <a:pPr algn="just" fontAlgn="base"/>
            <a:r>
              <a:rPr lang="en-US" sz="4000" dirty="0"/>
              <a:t>Create a second servlet to </a:t>
            </a:r>
            <a:r>
              <a:rPr lang="en-US" sz="4000" dirty="0">
                <a:solidFill>
                  <a:srgbClr val="FF0000"/>
                </a:solidFill>
              </a:rPr>
              <a:t>perform the average operation and send the response.</a:t>
            </a:r>
          </a:p>
          <a:p>
            <a:pPr algn="just" fontAlgn="base"/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7599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308264" y="228600"/>
            <a:ext cx="8763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000" dirty="0"/>
              <a:t>&lt;!DOCTYPE html&gt; </a:t>
            </a:r>
          </a:p>
          <a:p>
            <a:pPr fontAlgn="base"/>
            <a:r>
              <a:rPr lang="en-US" sz="2000" dirty="0"/>
              <a:t>&lt;html&gt; </a:t>
            </a:r>
          </a:p>
          <a:p>
            <a:pPr fontAlgn="base"/>
            <a:r>
              <a:rPr lang="en-US" sz="2000" dirty="0"/>
              <a:t>&lt;head&gt; </a:t>
            </a:r>
          </a:p>
          <a:p>
            <a:pPr fontAlgn="base"/>
            <a:r>
              <a:rPr lang="en-US" sz="2000" dirty="0"/>
              <a:t>&lt;meta charset="ISO-8859-1"&gt; </a:t>
            </a:r>
          </a:p>
          <a:p>
            <a:pPr fontAlgn="base"/>
            <a:r>
              <a:rPr lang="en-US" sz="2000" dirty="0"/>
              <a:t>&lt;title&gt;Home Page&lt;/title&gt; </a:t>
            </a:r>
          </a:p>
          <a:p>
            <a:pPr fontAlgn="base"/>
            <a:r>
              <a:rPr lang="en-US" sz="2000" dirty="0"/>
              <a:t>&lt;/head&gt; </a:t>
            </a:r>
          </a:p>
          <a:p>
            <a:pPr fontAlgn="base"/>
            <a:r>
              <a:rPr lang="en-US" sz="2000" dirty="0"/>
              <a:t>&lt;body&gt; </a:t>
            </a:r>
          </a:p>
          <a:p>
            <a:pPr fontAlgn="base"/>
            <a:r>
              <a:rPr lang="en-US" sz="2000" dirty="0"/>
              <a:t>  </a:t>
            </a:r>
            <a:r>
              <a:rPr lang="en-US" sz="2000" dirty="0" smtClean="0"/>
              <a:t>&lt;</a:t>
            </a:r>
            <a:r>
              <a:rPr lang="en-US" sz="2000" dirty="0"/>
              <a:t>h3&gt;Enter two numbers to find their Sum and Average&lt;/h3&gt; </a:t>
            </a:r>
          </a:p>
          <a:p>
            <a:pPr fontAlgn="base"/>
            <a:r>
              <a:rPr lang="en-US" sz="2000" dirty="0"/>
              <a:t>  </a:t>
            </a:r>
          </a:p>
          <a:p>
            <a:pPr fontAlgn="base"/>
            <a:r>
              <a:rPr lang="en-US" sz="2000" dirty="0"/>
              <a:t>    &lt;form action="add" method="get"&gt; </a:t>
            </a:r>
          </a:p>
          <a:p>
            <a:pPr fontAlgn="base"/>
            <a:r>
              <a:rPr lang="en-US" sz="2000" dirty="0"/>
              <a:t>        &lt;!-- Input the first number in x --&gt;</a:t>
            </a:r>
          </a:p>
          <a:p>
            <a:pPr fontAlgn="base"/>
            <a:r>
              <a:rPr lang="en-US" sz="2000" dirty="0"/>
              <a:t>        First Number: &lt;input type="text" name="x"&gt; </a:t>
            </a:r>
          </a:p>
          <a:p>
            <a:pPr fontAlgn="base"/>
            <a:r>
              <a:rPr lang="en-US" sz="2000" dirty="0"/>
              <a:t>        &lt;</a:t>
            </a:r>
            <a:r>
              <a:rPr lang="en-US" sz="2000" dirty="0" err="1"/>
              <a:t>br</a:t>
            </a:r>
            <a:r>
              <a:rPr lang="en-US" sz="2000" dirty="0"/>
              <a:t>/&gt; </a:t>
            </a:r>
          </a:p>
          <a:p>
            <a:pPr fontAlgn="base"/>
            <a:r>
              <a:rPr lang="en-US" sz="2000" dirty="0"/>
              <a:t>        &lt;!-- Input the second number in y --&gt;</a:t>
            </a:r>
          </a:p>
          <a:p>
            <a:pPr fontAlgn="base"/>
            <a:r>
              <a:rPr lang="en-US" sz="2000" dirty="0"/>
              <a:t>        Second Number: &lt;input type="text" name="y"&gt; </a:t>
            </a:r>
          </a:p>
          <a:p>
            <a:pPr fontAlgn="base"/>
            <a:r>
              <a:rPr lang="en-US" sz="2000" dirty="0"/>
              <a:t>        &lt;</a:t>
            </a:r>
            <a:r>
              <a:rPr lang="en-US" sz="2000" dirty="0" err="1"/>
              <a:t>br</a:t>
            </a:r>
            <a:r>
              <a:rPr lang="en-US" sz="2000" dirty="0"/>
              <a:t>/&gt; </a:t>
            </a:r>
          </a:p>
          <a:p>
            <a:pPr fontAlgn="base"/>
            <a:r>
              <a:rPr lang="en-US" sz="2000" dirty="0"/>
              <a:t>          &lt;input type="submit"&gt; </a:t>
            </a:r>
          </a:p>
          <a:p>
            <a:pPr fontAlgn="base"/>
            <a:r>
              <a:rPr lang="en-US" sz="2000" dirty="0"/>
              <a:t>    &lt;/form&gt; </a:t>
            </a:r>
          </a:p>
          <a:p>
            <a:pPr fontAlgn="base"/>
            <a:r>
              <a:rPr lang="en-US" sz="2000" dirty="0"/>
              <a:t>  </a:t>
            </a:r>
            <a:r>
              <a:rPr lang="en-US" sz="2000" dirty="0" smtClean="0"/>
              <a:t>&lt;/</a:t>
            </a:r>
            <a:r>
              <a:rPr lang="en-US" sz="2000" dirty="0"/>
              <a:t>body&gt; </a:t>
            </a:r>
          </a:p>
          <a:p>
            <a:pPr fontAlgn="base"/>
            <a:r>
              <a:rPr lang="en-US" sz="2000" dirty="0"/>
              <a:t>&lt;/html&gt;</a:t>
            </a:r>
          </a:p>
          <a:p>
            <a:pPr algn="just" fontAlgn="base"/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9030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8000" dirty="0">
                <a:solidFill>
                  <a:srgbClr val="FF0000"/>
                </a:solidFill>
              </a:rPr>
              <a:t>THANK YOU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17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230</Words>
  <Application>Microsoft Office PowerPoint</Application>
  <PresentationFormat>On-screen Show (4:3)</PresentationFormat>
  <Paragraphs>58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37</cp:revision>
  <dcterms:created xsi:type="dcterms:W3CDTF">2006-08-16T00:00:00Z</dcterms:created>
  <dcterms:modified xsi:type="dcterms:W3CDTF">2022-10-13T01:14:41Z</dcterms:modified>
</cp:coreProperties>
</file>